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567" r:id="rId5"/>
    <p:sldId id="303" r:id="rId6"/>
    <p:sldId id="637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46" r:id="rId15"/>
    <p:sldId id="647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BB148"/>
    <a:srgbClr val="F4F8FB"/>
    <a:srgbClr val="D1D1CF"/>
    <a:srgbClr val="1E1E1E"/>
    <a:srgbClr val="00C3A6"/>
    <a:srgbClr val="FDE0D3"/>
    <a:srgbClr val="438018"/>
    <a:srgbClr val="FFF5D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 sz="1600"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54CE3AC9-CB17-5B18-9474-1AFB41BCEFB9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5F482666-90E1-D482-40D0-2D23A64ACDB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13C31BFA-7081-3683-2B1E-7E531101D244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10CA6CDA-1F90-52B9-A660-F10328C52B83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DECA-C298-77D1-A383-32F15725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4C32-0926-2B42-DBE4-B855BE119E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Evaluate the fine-tuned model on three dataset splits: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FC2D3-242E-2467-E538-671C82BFAF9A}"/>
              </a:ext>
            </a:extLst>
          </p:cNvPr>
          <p:cNvSpPr txBox="1"/>
          <p:nvPr/>
        </p:nvSpPr>
        <p:spPr>
          <a:xfrm>
            <a:off x="776747" y="1702433"/>
            <a:ext cx="10515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q=[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trainer.evaluate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eval_dataset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=data)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data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(q, index=[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"train"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"test"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2E4DF-35E3-04D9-8D29-5583DA554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2" y="2408192"/>
            <a:ext cx="5801052" cy="1693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648FCC-EB64-7EB8-E8A0-F6AB4929C7DE}"/>
              </a:ext>
            </a:extLst>
          </p:cNvPr>
          <p:cNvSpPr/>
          <p:nvPr/>
        </p:nvSpPr>
        <p:spPr>
          <a:xfrm flipH="1">
            <a:off x="3506771" y="3685880"/>
            <a:ext cx="1508289" cy="2450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952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8"/>
    </mc:Choice>
    <mc:Fallback xmlns="">
      <p:transition spd="slow" advTm="15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56F4-A2BD-B18C-225E-E148871C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8286-3C68-6470-6B2B-1B32D461A4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5062" y="1332411"/>
            <a:ext cx="10231346" cy="5355727"/>
          </a:xfrm>
        </p:spPr>
        <p:txBody>
          <a:bodyPr/>
          <a:lstStyle/>
          <a:p>
            <a:r>
              <a:rPr lang="en-US" dirty="0"/>
              <a:t>Define predict function: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Inference using predict function: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Save the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DC4C6-1E2B-5A99-189D-6C1257208C53}"/>
              </a:ext>
            </a:extLst>
          </p:cNvPr>
          <p:cNvSpPr txBox="1"/>
          <p:nvPr/>
        </p:nvSpPr>
        <p:spPr>
          <a:xfrm>
            <a:off x="693246" y="1665838"/>
            <a:ext cx="121649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predict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text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inputs = tokenizer(text, padding=</a:t>
            </a:r>
            <a:r>
              <a:rPr lang="en-US" sz="14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,truncation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max_length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512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return_tensors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"pt"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).to(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cuda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outputs = model(**inputs)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probs = outputs[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].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softmax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probs,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probs.argmax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(),model.config.id2label[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probs.argmax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().item()]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22AEF-810C-41DC-9674-F9F40F297ADD}"/>
              </a:ext>
            </a:extLst>
          </p:cNvPr>
          <p:cNvSpPr txBox="1"/>
          <p:nvPr/>
        </p:nvSpPr>
        <p:spPr>
          <a:xfrm>
            <a:off x="693246" y="3723120"/>
            <a:ext cx="9719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text =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Fenerbahçeli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futbolcular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kısa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paslarla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hazırlık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çalışması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yaptılar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</a:t>
            </a:r>
            <a:r>
              <a:rPr lang="en-US" sz="1400" kern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englis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translate : Fenerbahce football players made preparations with short passes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predict(text) 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sports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39098-E5F9-38BC-6A18-CF71341D5EAE}"/>
              </a:ext>
            </a:extLst>
          </p:cNvPr>
          <p:cNvSpPr txBox="1"/>
          <p:nvPr/>
        </p:nvSpPr>
        <p:spPr>
          <a:xfrm>
            <a:off x="693246" y="4608972"/>
            <a:ext cx="10672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(tensor([[7.3232e-04, 4.8926e-04, 5.1626e-04, 2.9002e-04, 3.7789e-04, 9.9702e-01, 5.6950e-04]], device='cuda:0', </a:t>
            </a:r>
            <a:r>
              <a:rPr lang="en-US" sz="1400" kern="10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grad_fn</a:t>
            </a:r>
            <a:r>
              <a:rPr lang="en-US" sz="1400" kern="1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=&lt;SoftmaxBackward0&gt;), tensor(5, device='cuda:0'), </a:t>
            </a:r>
            <a:r>
              <a:rPr lang="en-US" sz="1400" kern="10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kern="10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spor</a:t>
            </a:r>
            <a:r>
              <a:rPr lang="en-US" sz="1400" kern="10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kern="1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983A8-9734-1C7F-2A15-76D2C521776C}"/>
              </a:ext>
            </a:extLst>
          </p:cNvPr>
          <p:cNvSpPr txBox="1"/>
          <p:nvPr/>
        </p:nvSpPr>
        <p:spPr>
          <a:xfrm>
            <a:off x="693246" y="5890689"/>
            <a:ext cx="70644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model_path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turkish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-text-classification-model"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trainer.save_model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model_path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tokenizer.save_pretrained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model_path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53894-3FBF-651F-CF01-87C7EFD55C0B}"/>
              </a:ext>
            </a:extLst>
          </p:cNvPr>
          <p:cNvSpPr/>
          <p:nvPr/>
        </p:nvSpPr>
        <p:spPr>
          <a:xfrm>
            <a:off x="4251489" y="2526384"/>
            <a:ext cx="4600280" cy="309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22"/>
    </mc:Choice>
    <mc:Fallback xmlns="">
      <p:transition spd="slow" advTm="30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EB06-3528-E35D-822B-5577254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71F7-D24F-5BDA-A54D-E62087AE41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Run model inference using pipeline module: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4FD0A-832D-6079-7266-F62E3A94C657}"/>
              </a:ext>
            </a:extLst>
          </p:cNvPr>
          <p:cNvSpPr txBox="1"/>
          <p:nvPr/>
        </p:nvSpPr>
        <p:spPr>
          <a:xfrm>
            <a:off x="882307" y="1731110"/>
            <a:ext cx="99998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transformers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pipeline,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BertForSequenceClassification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BertTokenizerFast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model_path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turkish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-text-classification-model"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BertForSequenceClassification.from_pretrained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model_path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tokenizer=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BertTokenizerFast.from_pretrained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model_path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turkish_classifier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pipeline(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"text-classification"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model=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model,tokenizer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=tokenizer)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35DFC-C054-DE23-240F-B5E6B55BDBAE}"/>
              </a:ext>
            </a:extLst>
          </p:cNvPr>
          <p:cNvSpPr/>
          <p:nvPr/>
        </p:nvSpPr>
        <p:spPr>
          <a:xfrm>
            <a:off x="4070555" y="2831690"/>
            <a:ext cx="2261419" cy="23597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0324D-5384-8156-7210-9FD802F1524E}"/>
              </a:ext>
            </a:extLst>
          </p:cNvPr>
          <p:cNvSpPr txBox="1"/>
          <p:nvPr/>
        </p:nvSpPr>
        <p:spPr>
          <a:xfrm>
            <a:off x="882307" y="3271610"/>
            <a:ext cx="79935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turkish_classifier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"Dolar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ve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Euro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bugün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yurtiçi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piyasalarda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yükseldi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Dollar and Euro in domestic markets today rose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</a:t>
            </a:r>
            <a:r>
              <a:rPr lang="en-US" sz="1400" kern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ekonomi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== economy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5BE04-EBBE-4333-E6C1-E92B31052FC1}"/>
              </a:ext>
            </a:extLst>
          </p:cNvPr>
          <p:cNvSpPr txBox="1"/>
          <p:nvPr/>
        </p:nvSpPr>
        <p:spPr>
          <a:xfrm>
            <a:off x="882307" y="4157462"/>
            <a:ext cx="6097656" cy="319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[{'label': '</a:t>
            </a:r>
            <a:r>
              <a:rPr lang="en-US" sz="1400" kern="10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ekonomi</a:t>
            </a:r>
            <a:r>
              <a:rPr lang="en-US" sz="1400" kern="10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', 'score': 0.9893269538879395}]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1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04"/>
    </mc:Choice>
    <mc:Fallback xmlns="">
      <p:transition spd="slow" advTm="40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 tune Bert for multi-class classification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 - Ch 3 fine-tuning Bert for multiclass complete">
            <a:hlinkClick r:id="" action="ppaction://media"/>
            <a:extLst>
              <a:ext uri="{FF2B5EF4-FFF2-40B4-BE49-F238E27FC236}">
                <a16:creationId xmlns:a16="http://schemas.microsoft.com/office/drawing/2014/main" id="{82E1B981-5D26-55D0-1B70-449BD325F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632" y="2545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B434-B3C9-B2E1-3091-06517F05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399F-21D9-D480-A333-5F7650BBB1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Download dataset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2F156-A033-9955-8604-6C3F6B8FAF05}"/>
              </a:ext>
            </a:extLst>
          </p:cNvPr>
          <p:cNvSpPr txBox="1"/>
          <p:nvPr/>
        </p:nvSpPr>
        <p:spPr>
          <a:xfrm>
            <a:off x="828440" y="1707623"/>
            <a:ext cx="10107561" cy="280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!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wget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https://raw.githubusercontent.com/savasy/TurkishTextClassification/master/TTC4900.csv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2C606-3504-43A9-2B38-3D518AF24CC5}"/>
              </a:ext>
            </a:extLst>
          </p:cNvPr>
          <p:cNvSpPr txBox="1"/>
          <p:nvPr/>
        </p:nvSpPr>
        <p:spPr>
          <a:xfrm>
            <a:off x="828440" y="230476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pandas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pd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pd.read_csv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"TTC4900.csv"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data=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data.sample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(frac=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1.0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random_state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42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1FCE45-B51B-CD55-6ED5-4BD2B3CEF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17" y="2089853"/>
            <a:ext cx="3698827" cy="4745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3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7"/>
    </mc:Choice>
    <mc:Fallback xmlns="">
      <p:transition spd="slow" advTm="21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B434-B3C9-B2E1-3091-06517F05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399F-21D9-D480-A333-5F7650BBB1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Map the labels to IDs 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6EECE-CDBF-65D1-FD35-C08DA068F6C7}"/>
              </a:ext>
            </a:extLst>
          </p:cNvPr>
          <p:cNvSpPr txBox="1"/>
          <p:nvPr/>
        </p:nvSpPr>
        <p:spPr>
          <a:xfrm>
            <a:off x="789110" y="1783674"/>
            <a:ext cx="8522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labels=[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"teknoloji"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"ekonomi"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"saglik"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"siyaset"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"kultur"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"spor"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"dunya"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id2label={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i:l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i,l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enumerate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(labels)}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label2id={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l:i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i,l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enumerate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(labels)}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data[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"labels"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data.category.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lambda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x: label2id[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x.strip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()])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data.head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C23C-9133-797B-5366-75C89E17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5" y="3279297"/>
            <a:ext cx="5718276" cy="21222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3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5"/>
    </mc:Choice>
    <mc:Fallback xmlns="">
      <p:transition spd="slow" advTm="9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B434-B3C9-B2E1-3091-06517F05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B29B8-1E3C-11CF-5338-FDAB7E9FB2CA}"/>
              </a:ext>
            </a:extLst>
          </p:cNvPr>
          <p:cNvSpPr txBox="1"/>
          <p:nvPr/>
        </p:nvSpPr>
        <p:spPr>
          <a:xfrm>
            <a:off x="744003" y="1350362"/>
            <a:ext cx="6096000" cy="280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NUM_LABELS= 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(labels)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7C99A-153F-B14F-7632-E8E30C549C19}"/>
              </a:ext>
            </a:extLst>
          </p:cNvPr>
          <p:cNvSpPr txBox="1"/>
          <p:nvPr/>
        </p:nvSpPr>
        <p:spPr>
          <a:xfrm>
            <a:off x="838271" y="1647315"/>
            <a:ext cx="292945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1D1D1B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D6998-5DC3-6BAB-DA7F-15BD188FDD49}"/>
              </a:ext>
            </a:extLst>
          </p:cNvPr>
          <p:cNvSpPr txBox="1"/>
          <p:nvPr/>
        </p:nvSpPr>
        <p:spPr>
          <a:xfrm>
            <a:off x="744003" y="2162781"/>
            <a:ext cx="110300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transformers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BertTokenizerFast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BertForSequenceClassification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kern="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tokenizer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BertTokenizerFast.from_pretrained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/bert-base-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turkish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-uncased"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400" kern="1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max_length=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512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BertForSequenceClassification.from_pretrained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bert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-base-</a:t>
            </a:r>
            <a:r>
              <a:rPr lang="en-US" sz="14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turkish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-uncased"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                                          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=NUM_LABELS,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                                              id2label=id2label,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                                              label2id = label2id)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model.to(device)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3874C-0E1E-E219-9368-00DCAEA9C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71" y="4631071"/>
            <a:ext cx="6771897" cy="2059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F217F6-37BB-A595-F669-88E1279DE6E9}"/>
              </a:ext>
            </a:extLst>
          </p:cNvPr>
          <p:cNvSpPr/>
          <p:nvPr/>
        </p:nvSpPr>
        <p:spPr>
          <a:xfrm>
            <a:off x="6570381" y="3315879"/>
            <a:ext cx="2389239" cy="226242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39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2"/>
    </mc:Choice>
    <mc:Fallback xmlns="">
      <p:transition spd="slow" advTm="16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18AC-58B9-0D14-B8DB-DC2EDD4E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0530-843F-5E6E-AA27-D553C6E92F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474" y="1304130"/>
            <a:ext cx="10231346" cy="5355727"/>
          </a:xfrm>
        </p:spPr>
        <p:txBody>
          <a:bodyPr/>
          <a:lstStyle/>
          <a:p>
            <a:r>
              <a:rPr lang="en-US" dirty="0"/>
              <a:t>Prepare the training (%50), validation (%25), and test (%25) datasets: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 Tokenize the sentences of three datasets and convert their tokens into integers: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0BAAF-7FC7-571B-C8A4-11328F403B4A}"/>
              </a:ext>
            </a:extLst>
          </p:cNvPr>
          <p:cNvSpPr txBox="1"/>
          <p:nvPr/>
        </p:nvSpPr>
        <p:spPr>
          <a:xfrm>
            <a:off x="548474" y="1850749"/>
            <a:ext cx="89768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SIZE=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data.shape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  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4900 samples</a:t>
            </a:r>
            <a:b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## sentences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data.text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[:SIZE//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 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[: 2450]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data.text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[SIZE//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:(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*SIZE)//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]) 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[2450:3675 ]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data.text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[(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*SIZE)//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:]) 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[3675 : ]</a:t>
            </a:r>
            <a:b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## labels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[:SIZE//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  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[: 2450]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[SIZE//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:(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*SIZE)//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   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[2450:3675 ]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list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data.labels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[(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*SIZE)//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:])  </a:t>
            </a: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[3675 : ]</a:t>
            </a:r>
            <a:b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## check the size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715E3-FA34-D854-EDDD-29A6FBAF0922}"/>
              </a:ext>
            </a:extLst>
          </p:cNvPr>
          <p:cNvSpPr txBox="1"/>
          <p:nvPr/>
        </p:nvSpPr>
        <p:spPr>
          <a:xfrm>
            <a:off x="623888" y="5799518"/>
            <a:ext cx="98278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tokenizer(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truncation=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padding=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tokenizer(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truncation=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padding=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tokenizer(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test_texts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truncation=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padding=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AD9BB-345C-C4E2-A606-5665D7AAF9FB}"/>
              </a:ext>
            </a:extLst>
          </p:cNvPr>
          <p:cNvSpPr txBox="1"/>
          <p:nvPr/>
        </p:nvSpPr>
        <p:spPr>
          <a:xfrm>
            <a:off x="747075" y="5080967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(2450, 1225, 1225)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9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8"/>
    </mc:Choice>
    <mc:Fallback xmlns="">
      <p:transition spd="slow" advTm="12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8AAB-AF73-716E-71EF-ED2B9908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7B9A8-1789-38D4-1263-B6BA9D2B5B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Designing the Dataset class: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BB2AF-2F81-5640-67E7-9F08A1D1222B}"/>
              </a:ext>
            </a:extLst>
          </p:cNvPr>
          <p:cNvSpPr txBox="1"/>
          <p:nvPr/>
        </p:nvSpPr>
        <p:spPr>
          <a:xfrm>
            <a:off x="712378" y="1770947"/>
            <a:ext cx="95569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torch.utils.data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Dataset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class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MyDataset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25769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init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encodings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labels</a:t>
            </a:r>
            <a:b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getitem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idx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item = {key: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torch.tensor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idx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key,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.encodings.items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()}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item[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'labels'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torch.tensor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idx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item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   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kern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__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len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self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75893-DA57-D97F-8EAB-E46DCD3CB123}"/>
              </a:ext>
            </a:extLst>
          </p:cNvPr>
          <p:cNvSpPr txBox="1"/>
          <p:nvPr/>
        </p:nvSpPr>
        <p:spPr>
          <a:xfrm>
            <a:off x="712378" y="5414482"/>
            <a:ext cx="79498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MyDataset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MyDataset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MyDataset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test_encodings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test_labels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8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07"/>
    </mc:Choice>
    <mc:Fallback xmlns="">
      <p:transition spd="slow" advTm="31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C314-E322-2D40-B1D2-6C092A9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C18D4-7469-EE87-887A-78C6B0EED3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Define training argument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ECAE0-106B-D598-78EF-0D2A835F1C3F}"/>
              </a:ext>
            </a:extLst>
          </p:cNvPr>
          <p:cNvSpPr txBox="1"/>
          <p:nvPr/>
        </p:nvSpPr>
        <p:spPr>
          <a:xfrm>
            <a:off x="866451" y="1900838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transformers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TrainingArguments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Trainer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training_args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TrainingArguments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output_dir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'./TTC4900Model'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do_train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do_eval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num_train_epochs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per_device_train_batch_size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16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per_device_eval_batch_size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32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warmup_steps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weight_decay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0.01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logging_strategy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'steps'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logging_dir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'./multi-class-logs'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logging_steps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evaluation_strategy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"steps"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eval_steps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50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save_strategy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"steps"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fp16=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load_best_model_at_end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9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3"/>
    </mc:Choice>
    <mc:Fallback xmlns="">
      <p:transition spd="slow" advTm="7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40F2-0B5C-DD51-5F55-14F11FFB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72D4E-6F6B-20F2-BD50-E88D6FBD46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44338"/>
            <a:ext cx="10231346" cy="5355727"/>
          </a:xfrm>
        </p:spPr>
        <p:txBody>
          <a:bodyPr/>
          <a:lstStyle/>
          <a:p>
            <a:r>
              <a:rPr lang="en-US" dirty="0"/>
              <a:t>Define monitoring metric: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Instantiate the Trainer object: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0E743-CA9C-8A08-BB16-470C4B9245FE}"/>
              </a:ext>
            </a:extLst>
          </p:cNvPr>
          <p:cNvSpPr txBox="1"/>
          <p:nvPr/>
        </p:nvSpPr>
        <p:spPr>
          <a:xfrm>
            <a:off x="835742" y="1500495"/>
            <a:ext cx="1107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sklearn.metrics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accuracy_score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precision_recall_fscore_support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compute_metrics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pred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labels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pred.label_ids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preds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pred.predictions.argmax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kern="0" dirty="0">
                <a:solidFill>
                  <a:srgbClr val="09815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-1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Precision, Recall, f1, _ =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precision_recall_fscore_support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(labels, preds, average=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'macro'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acc 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accuracy_score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(labels, preds)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</a:t>
            </a:r>
            <a:r>
              <a:rPr lang="en-US" sz="14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'Accuracy'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acc,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'F1'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f1,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'Precision'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Precision,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    </a:t>
            </a:r>
            <a:r>
              <a:rPr lang="en-US" sz="14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'Recall'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Recall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}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BE76B-115F-5749-B6CD-B6AB6D666522}"/>
              </a:ext>
            </a:extLst>
          </p:cNvPr>
          <p:cNvSpPr txBox="1"/>
          <p:nvPr/>
        </p:nvSpPr>
        <p:spPr>
          <a:xfrm>
            <a:off x="760327" y="4829477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trainer = Trainer(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model=model,        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args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training_args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eval_dataset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val_dataset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          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  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compute_metrics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compute_metrics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Trainer.train</a:t>
            </a: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D6B12-D79E-9936-A49C-CD40CCC3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75" y="3970274"/>
            <a:ext cx="5505347" cy="2602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5382FB-5EBA-854E-5318-CDA3FE361731}"/>
              </a:ext>
            </a:extLst>
          </p:cNvPr>
          <p:cNvSpPr/>
          <p:nvPr/>
        </p:nvSpPr>
        <p:spPr>
          <a:xfrm flipH="1">
            <a:off x="7315199" y="5525589"/>
            <a:ext cx="593885" cy="1711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87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7"/>
    </mc:Choice>
    <mc:Fallback xmlns="">
      <p:transition spd="slow" advTm="18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3.7|3.3|2.2|9.7|5.5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|5.9|5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2.2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8|2.6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6|2.6|4.2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5.1|1.5|8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2.8|1.2|3.6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1.3|1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48747</TotalTime>
  <Words>1279</Words>
  <Application>Microsoft Office PowerPoint</Application>
  <PresentationFormat>Widescreen</PresentationFormat>
  <Paragraphs>192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Consolas</vt:lpstr>
      <vt:lpstr>Courier New</vt:lpstr>
      <vt:lpstr>Daytona</vt:lpstr>
      <vt:lpstr>Gill Sans MT</vt:lpstr>
      <vt:lpstr>MinionPro-Regular</vt:lpstr>
      <vt:lpstr>Wingdings</vt:lpstr>
      <vt:lpstr>Office Theme</vt:lpstr>
      <vt:lpstr>PowerPoint Presentation</vt:lpstr>
      <vt:lpstr>Fine tune Bert for 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168</cp:revision>
  <dcterms:created xsi:type="dcterms:W3CDTF">2023-03-23T08:35:56Z</dcterms:created>
  <dcterms:modified xsi:type="dcterms:W3CDTF">2025-03-30T01:20:02Z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